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1138"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466919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20183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AC5AF5-A5AD-44C8-BFE2-822CEFB3C532}" type="slidenum">
              <a:rPr lang="ar-SA" smtClean="0"/>
              <a:t>‹#›</a:t>
            </a:fld>
            <a:endParaRPr lang="ar-S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3785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06DC3638-D706-42AD-80C8-CB9608F650F5}" type="datetimeFigureOut">
              <a:rPr lang="ar-SA" smtClean="0"/>
              <a:t>25/01/47</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372416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06DC3638-D706-42AD-80C8-CB9608F650F5}" type="datetimeFigureOut">
              <a:rPr lang="ar-SA" smtClean="0"/>
              <a:t>25/01/47</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AC5AF5-A5AD-44C8-BFE2-822CEFB3C532}" type="slidenum">
              <a:rPr lang="ar-SA" smtClean="0"/>
              <a:t>‹#›</a:t>
            </a:fld>
            <a:endParaRPr lang="ar-S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459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06DC3638-D706-42AD-80C8-CB9608F650F5}" type="datetimeFigureOut">
              <a:rPr lang="ar-SA" smtClean="0"/>
              <a:t>25/01/47</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2082562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511978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40368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60061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06DC3638-D706-42AD-80C8-CB9608F650F5}" type="datetimeFigureOut">
              <a:rPr lang="ar-SA" smtClean="0"/>
              <a:t>25/01/47</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82167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06DC3638-D706-42AD-80C8-CB9608F650F5}" type="datetimeFigureOut">
              <a:rPr lang="ar-SA" smtClean="0"/>
              <a:t>25/01/47</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54159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06DC3638-D706-42AD-80C8-CB9608F650F5}" type="datetimeFigureOut">
              <a:rPr lang="ar-SA" smtClean="0"/>
              <a:t>25/01/47</a:t>
            </a:fld>
            <a:endParaRPr lang="ar-SA"/>
          </a:p>
        </p:txBody>
      </p:sp>
      <p:sp>
        <p:nvSpPr>
          <p:cNvPr id="8" name="Footer Placeholder 7"/>
          <p:cNvSpPr>
            <a:spLocks noGrp="1"/>
          </p:cNvSpPr>
          <p:nvPr>
            <p:ph type="ftr" sz="quarter" idx="11"/>
          </p:nvPr>
        </p:nvSpPr>
        <p:spPr/>
        <p:txBody>
          <a:bodyPr/>
          <a:lstStyle/>
          <a:p>
            <a:endParaRPr lang="ar-S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48508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06DC3638-D706-42AD-80C8-CB9608F650F5}" type="datetimeFigureOut">
              <a:rPr lang="ar-SA" smtClean="0"/>
              <a:t>25/01/47</a:t>
            </a:fld>
            <a:endParaRPr lang="ar-SA"/>
          </a:p>
        </p:txBody>
      </p:sp>
      <p:sp>
        <p:nvSpPr>
          <p:cNvPr id="4" name="Footer Placeholder 3"/>
          <p:cNvSpPr>
            <a:spLocks noGrp="1"/>
          </p:cNvSpPr>
          <p:nvPr>
            <p:ph type="ftr" sz="quarter" idx="11"/>
          </p:nvPr>
        </p:nvSpPr>
        <p:spPr/>
        <p:txBody>
          <a:bodyPr/>
          <a:lstStyle/>
          <a:p>
            <a:endParaRPr lang="ar-S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237272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DC3638-D706-42AD-80C8-CB9608F650F5}" type="datetimeFigureOut">
              <a:rPr lang="ar-SA" smtClean="0"/>
              <a:t>25/01/47</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10239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06DC3638-D706-42AD-80C8-CB9608F650F5}" type="datetimeFigureOut">
              <a:rPr lang="ar-SA" smtClean="0"/>
              <a:t>25/01/47</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270795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06DC3638-D706-42AD-80C8-CB9608F650F5}" type="datetimeFigureOut">
              <a:rPr lang="ar-SA" smtClean="0"/>
              <a:t>25/01/47</a:t>
            </a:fld>
            <a:endParaRPr lang="ar-SA"/>
          </a:p>
        </p:txBody>
      </p:sp>
      <p:sp>
        <p:nvSpPr>
          <p:cNvPr id="6" name="Footer Placeholder 5"/>
          <p:cNvSpPr>
            <a:spLocks noGrp="1"/>
          </p:cNvSpPr>
          <p:nvPr>
            <p:ph type="ftr" sz="quarter" idx="11"/>
          </p:nvPr>
        </p:nvSpPr>
        <p:spPr/>
        <p:txBody>
          <a:bodyPr/>
          <a:lstStyle/>
          <a:p>
            <a:endParaRPr lang="ar-S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AC5AF5-A5AD-44C8-BFE2-822CEFB3C532}" type="slidenum">
              <a:rPr lang="ar-SA" smtClean="0"/>
              <a:t>‹#›</a:t>
            </a:fld>
            <a:endParaRPr lang="ar-SA"/>
          </a:p>
        </p:txBody>
      </p:sp>
    </p:spTree>
    <p:extLst>
      <p:ext uri="{BB962C8B-B14F-4D97-AF65-F5344CB8AC3E}">
        <p14:creationId xmlns:p14="http://schemas.microsoft.com/office/powerpoint/2010/main" val="2477479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6DC3638-D706-42AD-80C8-CB9608F650F5}" type="datetimeFigureOut">
              <a:rPr lang="ar-SA" smtClean="0"/>
              <a:t>25/01/47</a:t>
            </a:fld>
            <a:endParaRPr lang="ar-S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CAC5AF5-A5AD-44C8-BFE2-822CEFB3C532}" type="slidenum">
              <a:rPr lang="ar-SA" smtClean="0"/>
              <a:t>‹#›</a:t>
            </a:fld>
            <a:endParaRPr lang="ar-SA"/>
          </a:p>
        </p:txBody>
      </p:sp>
    </p:spTree>
    <p:extLst>
      <p:ext uri="{BB962C8B-B14F-4D97-AF65-F5344CB8AC3E}">
        <p14:creationId xmlns:p14="http://schemas.microsoft.com/office/powerpoint/2010/main" val="3473451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529074-1903-DD4C-FEA3-EE39561BDA3A}"/>
              </a:ext>
            </a:extLst>
          </p:cNvPr>
          <p:cNvSpPr>
            <a:spLocks noGrp="1"/>
          </p:cNvSpPr>
          <p:nvPr>
            <p:ph type="ctrTitle"/>
          </p:nvPr>
        </p:nvSpPr>
        <p:spPr>
          <a:xfrm>
            <a:off x="2785155" y="2503714"/>
            <a:ext cx="8915399" cy="2590800"/>
          </a:xfrm>
        </p:spPr>
        <p:txBody>
          <a:bodyPr>
            <a:normAutofit/>
          </a:bodyPr>
          <a:lstStyle/>
          <a:p>
            <a:r>
              <a:rPr lang="ar-SA" sz="6000" b="1" dirty="0"/>
              <a:t>التوجيه المهني والتميز</a:t>
            </a:r>
            <a:br>
              <a:rPr lang="ar-SA" sz="6000" b="1" dirty="0"/>
            </a:br>
            <a:endParaRPr lang="ar-SA" sz="6000" b="1" dirty="0"/>
          </a:p>
        </p:txBody>
      </p:sp>
    </p:spTree>
    <p:extLst>
      <p:ext uri="{BB962C8B-B14F-4D97-AF65-F5344CB8AC3E}">
        <p14:creationId xmlns:p14="http://schemas.microsoft.com/office/powerpoint/2010/main" val="3374298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F07CC165-3B58-7D46-D9CE-FFC9554B5C94}"/>
              </a:ext>
            </a:extLst>
          </p:cNvPr>
          <p:cNvSpPr txBox="1"/>
          <p:nvPr/>
        </p:nvSpPr>
        <p:spPr>
          <a:xfrm>
            <a:off x="1774371" y="518267"/>
            <a:ext cx="10050324" cy="5821465"/>
          </a:xfrm>
          <a:prstGeom prst="rect">
            <a:avLst/>
          </a:prstGeom>
          <a:noFill/>
        </p:spPr>
        <p:txBody>
          <a:bodyPr wrap="square">
            <a:spAutoFit/>
          </a:bodyPr>
          <a:lstStyle/>
          <a:p>
            <a:pPr algn="r">
              <a:lnSpc>
                <a:spcPct val="150000"/>
              </a:lnSpc>
            </a:pPr>
            <a:r>
              <a:rPr lang="ar-SA" sz="2800" b="1" i="0" dirty="0">
                <a:solidFill>
                  <a:srgbClr val="212529"/>
                </a:solidFill>
                <a:effectLst/>
                <a:latin typeface="Cairo"/>
              </a:rPr>
              <a:t>تهدف هذه الحقيبة إلى إكساب المتدرب المعارف والمهارات التأسيسية في مجالات عمل التوجيه المهني والتميز، مثل</a:t>
            </a:r>
          </a:p>
          <a:p>
            <a:pPr marL="457200" indent="-457200" algn="ctr" rtl="1">
              <a:lnSpc>
                <a:spcPct val="150000"/>
              </a:lnSpc>
              <a:buFont typeface="Arial" panose="020B0604020202020204" pitchFamily="34" charset="0"/>
              <a:buChar char="•"/>
            </a:pPr>
            <a:r>
              <a:rPr lang="ar-SA" sz="2800" b="1" i="0" dirty="0">
                <a:solidFill>
                  <a:srgbClr val="212529"/>
                </a:solidFill>
                <a:effectLst/>
                <a:latin typeface="Cairo"/>
              </a:rPr>
              <a:t> التعرف على مناخ العمل </a:t>
            </a:r>
          </a:p>
          <a:p>
            <a:pPr marL="457200" indent="-457200" algn="ctr" rtl="1">
              <a:lnSpc>
                <a:spcPct val="150000"/>
              </a:lnSpc>
              <a:buFont typeface="Arial" panose="020B0604020202020204" pitchFamily="34" charset="0"/>
              <a:buChar char="•"/>
            </a:pPr>
            <a:r>
              <a:rPr lang="ar-SA" sz="2800" b="1" i="0" dirty="0">
                <a:solidFill>
                  <a:srgbClr val="212529"/>
                </a:solidFill>
                <a:effectLst/>
                <a:latin typeface="Cairo"/>
              </a:rPr>
              <a:t>الرضا المهني من حيث المفهوم </a:t>
            </a:r>
          </a:p>
          <a:p>
            <a:pPr marL="457200" indent="-457200" algn="ctr" rtl="1">
              <a:lnSpc>
                <a:spcPct val="150000"/>
              </a:lnSpc>
              <a:buFont typeface="Arial" panose="020B0604020202020204" pitchFamily="34" charset="0"/>
              <a:buChar char="•"/>
            </a:pPr>
            <a:r>
              <a:rPr lang="ar-SA" sz="2800" b="1" i="0" dirty="0">
                <a:solidFill>
                  <a:srgbClr val="212529"/>
                </a:solidFill>
                <a:effectLst/>
                <a:latin typeface="Cairo"/>
              </a:rPr>
              <a:t>العوامل المؤثرة في مناخ العمل</a:t>
            </a:r>
          </a:p>
          <a:p>
            <a:pPr algn="r">
              <a:lnSpc>
                <a:spcPct val="150000"/>
              </a:lnSpc>
            </a:pPr>
            <a:r>
              <a:rPr lang="ar-SA" sz="2800" b="1" i="0" dirty="0">
                <a:solidFill>
                  <a:srgbClr val="212529"/>
                </a:solidFill>
                <a:effectLst/>
                <a:latin typeface="Cairo"/>
              </a:rPr>
              <a:t>وكذلك المام المتدربين بتحليل عناصر العمل وشخصيات العاملين من حيث تحليل العمل، وبيانات تحليل العمل، وأهداف تحليل العمل، وصف العمل، والتعرف على الميول المهنية من ناحية المفهوم والفوائد وطرق اكتشافها.</a:t>
            </a:r>
            <a:endParaRPr lang="ar-SA" sz="2800" b="1" dirty="0"/>
          </a:p>
        </p:txBody>
      </p:sp>
    </p:spTree>
    <p:extLst>
      <p:ext uri="{BB962C8B-B14F-4D97-AF65-F5344CB8AC3E}">
        <p14:creationId xmlns:p14="http://schemas.microsoft.com/office/powerpoint/2010/main" val="3441506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1DC4BC14-14A8-54D4-854E-3CAB97114F27}"/>
              </a:ext>
            </a:extLst>
          </p:cNvPr>
          <p:cNvSpPr txBox="1"/>
          <p:nvPr/>
        </p:nvSpPr>
        <p:spPr>
          <a:xfrm>
            <a:off x="1251857" y="625653"/>
            <a:ext cx="10809513" cy="4402808"/>
          </a:xfrm>
          <a:prstGeom prst="rect">
            <a:avLst/>
          </a:prstGeom>
          <a:noFill/>
        </p:spPr>
        <p:txBody>
          <a:bodyPr wrap="square">
            <a:spAutoFit/>
          </a:bodyPr>
          <a:lstStyle/>
          <a:p>
            <a:pPr algn="r">
              <a:lnSpc>
                <a:spcPct val="200000"/>
              </a:lnSpc>
            </a:pPr>
            <a:r>
              <a:rPr lang="ar-SA" sz="2400" b="1" i="0" dirty="0">
                <a:solidFill>
                  <a:srgbClr val="535353"/>
                </a:solidFill>
                <a:effectLst/>
                <a:latin typeface="Cairo"/>
              </a:rPr>
              <a:t>كلما كان مناخ العمل متسماً بروح الديمقراطية وسهولة ويسر التفاعل، ومراعاة الحاجات الخاصة للعمال، والسماح لهم بالمشاركة في تخطيط العمل الموكل إليهم ، كلما ساعد ذلك على زيادة إقبال العمال على أعمالهم، وبذلك يزيد الجهد ومظهر العطاء  مما يؤدي إلى تحقيق الأهداف المطلوبة. وتوجد علاقة وثيقة بين مناخ العمل السائد بالمنشأة وبين رضا العمال عن أعمالهم، وتتوقف درجة نجاح المؤسسة في تحقيق أهدافها على طبيعة مناخ العمل.</a:t>
            </a:r>
            <a:endParaRPr lang="ar-SA" sz="2400" b="1" dirty="0"/>
          </a:p>
        </p:txBody>
      </p:sp>
    </p:spTree>
    <p:extLst>
      <p:ext uri="{BB962C8B-B14F-4D97-AF65-F5344CB8AC3E}">
        <p14:creationId xmlns:p14="http://schemas.microsoft.com/office/powerpoint/2010/main" val="64930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5E79367-ED6B-0DBB-1110-9621699AD2E0}"/>
              </a:ext>
            </a:extLst>
          </p:cNvPr>
          <p:cNvSpPr txBox="1"/>
          <p:nvPr/>
        </p:nvSpPr>
        <p:spPr>
          <a:xfrm>
            <a:off x="979714" y="2256864"/>
            <a:ext cx="10798629" cy="1943481"/>
          </a:xfrm>
          <a:prstGeom prst="rect">
            <a:avLst/>
          </a:prstGeom>
          <a:noFill/>
        </p:spPr>
        <p:txBody>
          <a:bodyPr wrap="square">
            <a:spAutoFit/>
          </a:bodyPr>
          <a:lstStyle/>
          <a:p>
            <a:pPr algn="r" rtl="1">
              <a:lnSpc>
                <a:spcPct val="150000"/>
              </a:lnSpc>
            </a:pPr>
            <a:r>
              <a:rPr lang="ar-SA" sz="2800" b="1" dirty="0"/>
              <a:t>كل ما يحيط بالفرد في عمله ويؤثر في سلوكه وأدائه وفي ميوله والمجموعة التي يعمل معها والإدارة التي يتبعها والمؤسسة التي ينتمي إليها</a:t>
            </a:r>
          </a:p>
        </p:txBody>
      </p:sp>
      <p:sp>
        <p:nvSpPr>
          <p:cNvPr id="5" name="مربع نص 4">
            <a:extLst>
              <a:ext uri="{FF2B5EF4-FFF2-40B4-BE49-F238E27FC236}">
                <a16:creationId xmlns:a16="http://schemas.microsoft.com/office/drawing/2014/main" id="{8CA955E9-36FD-4042-33DE-0ECE2ADCB921}"/>
              </a:ext>
            </a:extLst>
          </p:cNvPr>
          <p:cNvSpPr txBox="1"/>
          <p:nvPr/>
        </p:nvSpPr>
        <p:spPr>
          <a:xfrm>
            <a:off x="3951515" y="1039978"/>
            <a:ext cx="5050972" cy="646331"/>
          </a:xfrm>
          <a:prstGeom prst="rect">
            <a:avLst/>
          </a:prstGeom>
          <a:noFill/>
        </p:spPr>
        <p:txBody>
          <a:bodyPr wrap="square">
            <a:spAutoFit/>
          </a:bodyPr>
          <a:lstStyle/>
          <a:p>
            <a:r>
              <a:rPr lang="ar-SA" sz="3600" b="1" i="0" dirty="0">
                <a:solidFill>
                  <a:srgbClr val="363972"/>
                </a:solidFill>
                <a:effectLst/>
                <a:latin typeface="Cairo"/>
              </a:rPr>
              <a:t>1. مفهوم مناخ العمل:</a:t>
            </a:r>
            <a:endParaRPr lang="ar-SA" sz="3600" dirty="0"/>
          </a:p>
        </p:txBody>
      </p:sp>
    </p:spTree>
    <p:extLst>
      <p:ext uri="{BB962C8B-B14F-4D97-AF65-F5344CB8AC3E}">
        <p14:creationId xmlns:p14="http://schemas.microsoft.com/office/powerpoint/2010/main" val="2946790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5B3749F9-1817-314C-51C4-C8B13E2B25BA}"/>
              </a:ext>
            </a:extLst>
          </p:cNvPr>
          <p:cNvSpPr txBox="1"/>
          <p:nvPr/>
        </p:nvSpPr>
        <p:spPr>
          <a:xfrm>
            <a:off x="5965372" y="702519"/>
            <a:ext cx="3712029" cy="369332"/>
          </a:xfrm>
          <a:prstGeom prst="rect">
            <a:avLst/>
          </a:prstGeom>
          <a:noFill/>
        </p:spPr>
        <p:txBody>
          <a:bodyPr wrap="square">
            <a:spAutoFit/>
          </a:bodyPr>
          <a:lstStyle/>
          <a:p>
            <a:r>
              <a:rPr lang="ar-SA" b="1" i="0" dirty="0">
                <a:solidFill>
                  <a:srgbClr val="363972"/>
                </a:solidFill>
                <a:effectLst/>
                <a:latin typeface="Cairo"/>
              </a:rPr>
              <a:t>2. العوامل المرتبطة بمناخ العمل</a:t>
            </a:r>
            <a:endParaRPr lang="ar-SA" dirty="0"/>
          </a:p>
        </p:txBody>
      </p:sp>
      <p:sp>
        <p:nvSpPr>
          <p:cNvPr id="5" name="مربع نص 4">
            <a:extLst>
              <a:ext uri="{FF2B5EF4-FFF2-40B4-BE49-F238E27FC236}">
                <a16:creationId xmlns:a16="http://schemas.microsoft.com/office/drawing/2014/main" id="{86172747-F1C4-9474-08B3-CB065571BCBA}"/>
              </a:ext>
            </a:extLst>
          </p:cNvPr>
          <p:cNvSpPr txBox="1"/>
          <p:nvPr/>
        </p:nvSpPr>
        <p:spPr>
          <a:xfrm>
            <a:off x="3048000" y="2562136"/>
            <a:ext cx="6096000" cy="1200329"/>
          </a:xfrm>
          <a:prstGeom prst="rect">
            <a:avLst/>
          </a:prstGeom>
          <a:noFill/>
        </p:spPr>
        <p:txBody>
          <a:bodyPr wrap="square">
            <a:spAutoFit/>
          </a:bodyPr>
          <a:lstStyle/>
          <a:p>
            <a:r>
              <a:rPr lang="ar-SA" b="0" i="0" dirty="0">
                <a:solidFill>
                  <a:srgbClr val="535353"/>
                </a:solidFill>
                <a:effectLst/>
                <a:latin typeface="Cairo"/>
              </a:rPr>
              <a:t>هناك عدة عوامل ترتبط بالعمل في حد ذاته والتي لها دور في تحديد الرضا الوظيفي عن العمل لدى العامل وهي تنظيم ساعات العمل اليومية ومحتوى العمل وسرعة العمل وعبء العمل</a:t>
            </a:r>
            <a:endParaRPr lang="ar-SA" dirty="0"/>
          </a:p>
        </p:txBody>
      </p:sp>
    </p:spTree>
    <p:extLst>
      <p:ext uri="{BB962C8B-B14F-4D97-AF65-F5344CB8AC3E}">
        <p14:creationId xmlns:p14="http://schemas.microsoft.com/office/powerpoint/2010/main" val="124188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671C0DC7-E6FD-22C9-9780-07A3F393B631}"/>
              </a:ext>
            </a:extLst>
          </p:cNvPr>
          <p:cNvSpPr txBox="1"/>
          <p:nvPr/>
        </p:nvSpPr>
        <p:spPr>
          <a:xfrm>
            <a:off x="4887685" y="973488"/>
            <a:ext cx="4147457" cy="461665"/>
          </a:xfrm>
          <a:prstGeom prst="rect">
            <a:avLst/>
          </a:prstGeom>
          <a:noFill/>
        </p:spPr>
        <p:txBody>
          <a:bodyPr wrap="square">
            <a:spAutoFit/>
          </a:bodyPr>
          <a:lstStyle/>
          <a:p>
            <a:r>
              <a:rPr lang="ar-SA" sz="2400" b="1" i="0" dirty="0">
                <a:solidFill>
                  <a:srgbClr val="363972"/>
                </a:solidFill>
                <a:effectLst/>
                <a:latin typeface="Cairo"/>
              </a:rPr>
              <a:t>3.ضغوطات مناخ العمل</a:t>
            </a:r>
            <a:endParaRPr lang="ar-SA" sz="2400" dirty="0"/>
          </a:p>
        </p:txBody>
      </p:sp>
      <p:sp>
        <p:nvSpPr>
          <p:cNvPr id="5" name="مستطيل: زوايا مستديرة 4">
            <a:extLst>
              <a:ext uri="{FF2B5EF4-FFF2-40B4-BE49-F238E27FC236}">
                <a16:creationId xmlns:a16="http://schemas.microsoft.com/office/drawing/2014/main" id="{90ACC97D-005C-0BCB-7156-8DA48C4DDAB5}"/>
              </a:ext>
            </a:extLst>
          </p:cNvPr>
          <p:cNvSpPr/>
          <p:nvPr/>
        </p:nvSpPr>
        <p:spPr>
          <a:xfrm>
            <a:off x="7739742" y="2100942"/>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أولا: صعوبة العمل</a:t>
            </a:r>
          </a:p>
        </p:txBody>
      </p:sp>
      <p:sp>
        <p:nvSpPr>
          <p:cNvPr id="6" name="مستطيل: زوايا مستديرة 5">
            <a:extLst>
              <a:ext uri="{FF2B5EF4-FFF2-40B4-BE49-F238E27FC236}">
                <a16:creationId xmlns:a16="http://schemas.microsoft.com/office/drawing/2014/main" id="{CDE6360F-20E3-3545-A380-269826E36BCC}"/>
              </a:ext>
            </a:extLst>
          </p:cNvPr>
          <p:cNvSpPr/>
          <p:nvPr/>
        </p:nvSpPr>
        <p:spPr>
          <a:xfrm>
            <a:off x="7739742" y="3432521"/>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ثانياً :مشاكل الخضوع للسلطة</a:t>
            </a:r>
          </a:p>
        </p:txBody>
      </p:sp>
      <p:sp>
        <p:nvSpPr>
          <p:cNvPr id="7" name="مستطيل: زوايا مستديرة 6">
            <a:extLst>
              <a:ext uri="{FF2B5EF4-FFF2-40B4-BE49-F238E27FC236}">
                <a16:creationId xmlns:a16="http://schemas.microsoft.com/office/drawing/2014/main" id="{93F3355D-2947-C80A-8C90-095875BCFE0C}"/>
              </a:ext>
            </a:extLst>
          </p:cNvPr>
          <p:cNvSpPr/>
          <p:nvPr/>
        </p:nvSpPr>
        <p:spPr>
          <a:xfrm>
            <a:off x="2666999" y="4617304"/>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سابعاً: اختلال ظروف العمل المادية</a:t>
            </a:r>
          </a:p>
        </p:txBody>
      </p:sp>
      <p:sp>
        <p:nvSpPr>
          <p:cNvPr id="8" name="مستطيل: زوايا مستديرة 7">
            <a:extLst>
              <a:ext uri="{FF2B5EF4-FFF2-40B4-BE49-F238E27FC236}">
                <a16:creationId xmlns:a16="http://schemas.microsoft.com/office/drawing/2014/main" id="{BAD798A1-EB2C-931E-0E86-BB6408DD2EF6}"/>
              </a:ext>
            </a:extLst>
          </p:cNvPr>
          <p:cNvSpPr/>
          <p:nvPr/>
        </p:nvSpPr>
        <p:spPr>
          <a:xfrm>
            <a:off x="2666999" y="3432521"/>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سادساً: عدم وضوح العمل والادوار </a:t>
            </a:r>
          </a:p>
        </p:txBody>
      </p:sp>
      <p:sp>
        <p:nvSpPr>
          <p:cNvPr id="9" name="مستطيل: زوايا مستديرة 8">
            <a:extLst>
              <a:ext uri="{FF2B5EF4-FFF2-40B4-BE49-F238E27FC236}">
                <a16:creationId xmlns:a16="http://schemas.microsoft.com/office/drawing/2014/main" id="{4760AE39-EEBD-9650-E628-CB20780C008C}"/>
              </a:ext>
            </a:extLst>
          </p:cNvPr>
          <p:cNvSpPr/>
          <p:nvPr/>
        </p:nvSpPr>
        <p:spPr>
          <a:xfrm>
            <a:off x="2666999" y="2150808"/>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خامساً: صراع الادوار</a:t>
            </a:r>
          </a:p>
        </p:txBody>
      </p:sp>
      <p:sp>
        <p:nvSpPr>
          <p:cNvPr id="10" name="مستطيل: زوايا مستديرة 9">
            <a:extLst>
              <a:ext uri="{FF2B5EF4-FFF2-40B4-BE49-F238E27FC236}">
                <a16:creationId xmlns:a16="http://schemas.microsoft.com/office/drawing/2014/main" id="{E4D9AB55-6612-9295-899B-B3C5F22A4768}"/>
              </a:ext>
            </a:extLst>
          </p:cNvPr>
          <p:cNvSpPr/>
          <p:nvPr/>
        </p:nvSpPr>
        <p:spPr>
          <a:xfrm>
            <a:off x="7739742" y="4617304"/>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ثالثاً: عدم توافق شخصية الفرد مع متطلبان التنظيم </a:t>
            </a:r>
          </a:p>
        </p:txBody>
      </p:sp>
      <p:sp>
        <p:nvSpPr>
          <p:cNvPr id="11" name="مستطيل: زوايا مستديرة 10">
            <a:extLst>
              <a:ext uri="{FF2B5EF4-FFF2-40B4-BE49-F238E27FC236}">
                <a16:creationId xmlns:a16="http://schemas.microsoft.com/office/drawing/2014/main" id="{8B23173B-25A4-C683-DD7D-8C620F28498B}"/>
              </a:ext>
            </a:extLst>
          </p:cNvPr>
          <p:cNvSpPr/>
          <p:nvPr/>
        </p:nvSpPr>
        <p:spPr>
          <a:xfrm>
            <a:off x="7739741" y="5728232"/>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رابعاً: التنافس علي الموارد</a:t>
            </a:r>
          </a:p>
        </p:txBody>
      </p:sp>
      <p:sp>
        <p:nvSpPr>
          <p:cNvPr id="12" name="مستطيل: زوايا مستديرة 11">
            <a:extLst>
              <a:ext uri="{FF2B5EF4-FFF2-40B4-BE49-F238E27FC236}">
                <a16:creationId xmlns:a16="http://schemas.microsoft.com/office/drawing/2014/main" id="{05D43CA2-316C-DC67-DC46-42052AF7209E}"/>
              </a:ext>
            </a:extLst>
          </p:cNvPr>
          <p:cNvSpPr/>
          <p:nvPr/>
        </p:nvSpPr>
        <p:spPr>
          <a:xfrm>
            <a:off x="2666998" y="5728231"/>
            <a:ext cx="3265715" cy="80554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SA" dirty="0"/>
              <a:t>ثامناً: اختلال العلاقات الشخصية داخل محيط العمل</a:t>
            </a:r>
          </a:p>
        </p:txBody>
      </p:sp>
    </p:spTree>
    <p:extLst>
      <p:ext uri="{BB962C8B-B14F-4D97-AF65-F5344CB8AC3E}">
        <p14:creationId xmlns:p14="http://schemas.microsoft.com/office/powerpoint/2010/main" val="77922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6E7E50BD-0DC6-1FBE-2185-0CE1D0498A8A}"/>
              </a:ext>
            </a:extLst>
          </p:cNvPr>
          <p:cNvSpPr txBox="1"/>
          <p:nvPr/>
        </p:nvSpPr>
        <p:spPr>
          <a:xfrm>
            <a:off x="3037112" y="737487"/>
            <a:ext cx="8414657" cy="4115294"/>
          </a:xfrm>
          <a:prstGeom prst="rect">
            <a:avLst/>
          </a:prstGeom>
          <a:noFill/>
        </p:spPr>
        <p:txBody>
          <a:bodyPr wrap="square">
            <a:spAutoFit/>
          </a:bodyPr>
          <a:lstStyle/>
          <a:p>
            <a:pPr algn="r" rtl="1">
              <a:lnSpc>
                <a:spcPct val="200000"/>
              </a:lnSpc>
            </a:pPr>
            <a:r>
              <a:rPr lang="ar-SA" sz="2000" b="1" i="0" dirty="0">
                <a:solidFill>
                  <a:srgbClr val="363972"/>
                </a:solidFill>
                <a:effectLst/>
                <a:latin typeface="Cairo"/>
              </a:rPr>
              <a:t>ويعتمد مناخ العمل الناجح على عدة أبعاد، تتمثل في:</a:t>
            </a:r>
          </a:p>
          <a:p>
            <a:pPr algn="r" rtl="1">
              <a:lnSpc>
                <a:spcPct val="200000"/>
              </a:lnSpc>
            </a:pPr>
            <a:br>
              <a:rPr lang="ar-SA" sz="1400" b="1" dirty="0"/>
            </a:br>
            <a:r>
              <a:rPr lang="ar-SA" sz="2000" b="0" i="0" dirty="0">
                <a:solidFill>
                  <a:srgbClr val="535353"/>
                </a:solidFill>
                <a:effectLst/>
                <a:latin typeface="Cairo"/>
              </a:rPr>
              <a:t>أ) مصداقية الإدارة مع الموظفين.</a:t>
            </a:r>
            <a:br>
              <a:rPr lang="ar-SA" sz="2000" dirty="0"/>
            </a:br>
            <a:r>
              <a:rPr lang="ar-SA" sz="2000" b="0" i="0" dirty="0">
                <a:solidFill>
                  <a:srgbClr val="535353"/>
                </a:solidFill>
                <a:effectLst/>
                <a:latin typeface="Cairo"/>
              </a:rPr>
              <a:t>ب) احترام الإدارة للموظفين.</a:t>
            </a:r>
            <a:br>
              <a:rPr lang="ar-SA" sz="2000" dirty="0"/>
            </a:br>
            <a:r>
              <a:rPr lang="ar-SA" sz="2000" b="0" i="0" dirty="0">
                <a:solidFill>
                  <a:srgbClr val="535353"/>
                </a:solidFill>
                <a:effectLst/>
                <a:latin typeface="Cairo"/>
              </a:rPr>
              <a:t>ج) العدالة والمساواة داخل بيئة العمل.</a:t>
            </a:r>
            <a:br>
              <a:rPr lang="ar-SA" sz="2000" dirty="0"/>
            </a:br>
            <a:r>
              <a:rPr lang="ar-SA" sz="2000" b="0" i="0" dirty="0">
                <a:solidFill>
                  <a:srgbClr val="535353"/>
                </a:solidFill>
                <a:effectLst/>
                <a:latin typeface="Cairo"/>
              </a:rPr>
              <a:t>د) فخر الموظفين أثناء تنفيذ عملهم.</a:t>
            </a:r>
            <a:br>
              <a:rPr lang="ar-SA" sz="2000" dirty="0"/>
            </a:br>
            <a:r>
              <a:rPr lang="ar-SA" sz="2000" b="0" i="0" dirty="0">
                <a:solidFill>
                  <a:srgbClr val="535353"/>
                </a:solidFill>
                <a:effectLst/>
                <a:latin typeface="Cairo"/>
              </a:rPr>
              <a:t>هـ) الشعور بالزمالة بين جميع الموظفين.</a:t>
            </a:r>
            <a:endParaRPr lang="ar-SA" sz="2000" dirty="0"/>
          </a:p>
        </p:txBody>
      </p:sp>
    </p:spTree>
    <p:extLst>
      <p:ext uri="{BB962C8B-B14F-4D97-AF65-F5344CB8AC3E}">
        <p14:creationId xmlns:p14="http://schemas.microsoft.com/office/powerpoint/2010/main" val="3261231895"/>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TotalTime>
  <Words>314</Words>
  <Application>Microsoft Office PowerPoint</Application>
  <PresentationFormat>شاشة عريضة</PresentationFormat>
  <Paragraphs>22</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Cairo</vt:lpstr>
      <vt:lpstr>Century Gothic</vt:lpstr>
      <vt:lpstr>Wingdings 3</vt:lpstr>
      <vt:lpstr>ربطة</vt:lpstr>
      <vt:lpstr>التوجيه المهني والتميز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نعمة المالكي</dc:creator>
  <cp:lastModifiedBy>نعمة المالكي</cp:lastModifiedBy>
  <cp:revision>1</cp:revision>
  <dcterms:created xsi:type="dcterms:W3CDTF">2025-07-20T06:12:28Z</dcterms:created>
  <dcterms:modified xsi:type="dcterms:W3CDTF">2025-07-20T06:34:55Z</dcterms:modified>
</cp:coreProperties>
</file>